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3a10c53932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3a10c53932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02996124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02996124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202996124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202996124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3ab1334af9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3ab1334af9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3a10c5393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3a10c5393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a10c53932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a10c53932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3a10c53932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3a10c53932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3a10c53932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3a10c53932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a10c53932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3a10c53932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hyperlink" Target="https://turnkey-crowbar-351921.uc.r.appspot.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13"/>
          <p:cNvPicPr preferRelativeResize="0"/>
          <p:nvPr/>
        </p:nvPicPr>
        <p:blipFill>
          <a:blip r:embed="rId3">
            <a:alphaModFix/>
          </a:blip>
          <a:stretch>
            <a:fillRect/>
          </a:stretch>
        </p:blipFill>
        <p:spPr>
          <a:xfrm>
            <a:off x="311700" y="941250"/>
            <a:ext cx="8520599" cy="1761975"/>
          </a:xfrm>
          <a:prstGeom prst="rect">
            <a:avLst/>
          </a:prstGeom>
          <a:noFill/>
          <a:ln>
            <a:noFill/>
          </a:ln>
        </p:spPr>
      </p:pic>
      <p:pic>
        <p:nvPicPr>
          <p:cNvPr id="135" name="Google Shape;135;p13"/>
          <p:cNvPicPr preferRelativeResize="0"/>
          <p:nvPr/>
        </p:nvPicPr>
        <p:blipFill>
          <a:blip r:embed="rId4">
            <a:alphaModFix/>
          </a:blip>
          <a:stretch>
            <a:fillRect/>
          </a:stretch>
        </p:blipFill>
        <p:spPr>
          <a:xfrm>
            <a:off x="152400" y="3286900"/>
            <a:ext cx="8839200" cy="1508138"/>
          </a:xfrm>
          <a:prstGeom prst="rect">
            <a:avLst/>
          </a:prstGeom>
          <a:noFill/>
          <a:ln>
            <a:noFill/>
          </a:ln>
        </p:spPr>
      </p:pic>
      <p:sp>
        <p:nvSpPr>
          <p:cNvPr id="136" name="Google Shape;136;p13"/>
          <p:cNvSpPr txBox="1"/>
          <p:nvPr/>
        </p:nvSpPr>
        <p:spPr>
          <a:xfrm>
            <a:off x="420725" y="3763925"/>
            <a:ext cx="8411700" cy="861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2400">
                <a:solidFill>
                  <a:schemeClr val="lt1"/>
                </a:solidFill>
                <a:latin typeface="Lato"/>
                <a:ea typeface="Lato"/>
                <a:cs typeface="Lato"/>
                <a:sym typeface="Lato"/>
              </a:rPr>
              <a:t>McCoy Building Energy Dashboard Project</a:t>
            </a:r>
            <a:endParaRPr b="1" sz="2400">
              <a:solidFill>
                <a:schemeClr val="lt1"/>
              </a:solidFill>
              <a:latin typeface="Lato"/>
              <a:ea typeface="Lato"/>
              <a:cs typeface="Lato"/>
              <a:sym typeface="Lato"/>
            </a:endParaRPr>
          </a:p>
          <a:p>
            <a:pPr indent="0" lvl="0" marL="0" rtl="0" algn="r">
              <a:spcBef>
                <a:spcPts val="0"/>
              </a:spcBef>
              <a:spcAft>
                <a:spcPts val="0"/>
              </a:spcAft>
              <a:buNone/>
            </a:pPr>
            <a:r>
              <a:t/>
            </a:r>
            <a:endParaRPr sz="1000">
              <a:solidFill>
                <a:schemeClr val="lt1"/>
              </a:solidFill>
              <a:latin typeface="Lato"/>
              <a:ea typeface="Lato"/>
              <a:cs typeface="Lato"/>
              <a:sym typeface="Lato"/>
            </a:endParaRPr>
          </a:p>
          <a:p>
            <a:pPr indent="0" lvl="0" marL="0" rtl="0" algn="r">
              <a:spcBef>
                <a:spcPts val="0"/>
              </a:spcBef>
              <a:spcAft>
                <a:spcPts val="0"/>
              </a:spcAft>
              <a:buNone/>
            </a:pPr>
            <a:r>
              <a:rPr lang="en" sz="1000">
                <a:solidFill>
                  <a:schemeClr val="lt1"/>
                </a:solidFill>
                <a:latin typeface="Lato"/>
                <a:ea typeface="Lato"/>
                <a:cs typeface="Lato"/>
                <a:sym typeface="Lato"/>
              </a:rPr>
              <a:t>Link to the Website:</a:t>
            </a:r>
            <a:r>
              <a:rPr lang="en" sz="1000" u="sng">
                <a:solidFill>
                  <a:schemeClr val="accent5"/>
                </a:solidFill>
                <a:latin typeface="Lato"/>
                <a:ea typeface="Lato"/>
                <a:cs typeface="Lato"/>
                <a:sym typeface="Lato"/>
                <a:hlinkClick r:id="rId5">
                  <a:extLst>
                    <a:ext uri="{A12FA001-AC4F-418D-AE19-62706E023703}">
                      <ahyp:hlinkClr val="tx"/>
                    </a:ext>
                  </a:extLst>
                </a:hlinkClick>
              </a:rPr>
              <a:t> https://turnkey-crowbar-351921.uc.r.appspot.com/ </a:t>
            </a:r>
            <a:endParaRPr b="1" sz="24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2"/>
          <p:cNvSpPr txBox="1"/>
          <p:nvPr>
            <p:ph type="ctrTitle"/>
          </p:nvPr>
        </p:nvSpPr>
        <p:spPr>
          <a:xfrm>
            <a:off x="727950" y="2189700"/>
            <a:ext cx="7688100" cy="76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727638"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Home Page </a:t>
            </a:r>
            <a:endParaRPr/>
          </a:p>
        </p:txBody>
      </p:sp>
      <p:sp>
        <p:nvSpPr>
          <p:cNvPr id="142" name="Google Shape;142;p14"/>
          <p:cNvSpPr txBox="1"/>
          <p:nvPr/>
        </p:nvSpPr>
        <p:spPr>
          <a:xfrm>
            <a:off x="724775" y="4480850"/>
            <a:ext cx="7880700" cy="400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a:solidFill>
                  <a:schemeClr val="lt1"/>
                </a:solidFill>
                <a:latin typeface="Lato"/>
                <a:ea typeface="Lato"/>
                <a:cs typeface="Lato"/>
                <a:sym typeface="Lato"/>
              </a:rPr>
              <a:t>This is the Landing / home page for the Dashboard we are working on.  </a:t>
            </a:r>
            <a:endParaRPr>
              <a:solidFill>
                <a:schemeClr val="lt1"/>
              </a:solidFill>
              <a:latin typeface="Lato"/>
              <a:ea typeface="Lato"/>
              <a:cs typeface="Lato"/>
              <a:sym typeface="Lato"/>
            </a:endParaRPr>
          </a:p>
        </p:txBody>
      </p:sp>
      <p:pic>
        <p:nvPicPr>
          <p:cNvPr id="143" name="Google Shape;143;p14"/>
          <p:cNvPicPr preferRelativeResize="0"/>
          <p:nvPr/>
        </p:nvPicPr>
        <p:blipFill>
          <a:blip r:embed="rId3">
            <a:alphaModFix/>
          </a:blip>
          <a:stretch>
            <a:fillRect/>
          </a:stretch>
        </p:blipFill>
        <p:spPr>
          <a:xfrm>
            <a:off x="829512" y="687600"/>
            <a:ext cx="7682864" cy="3703949"/>
          </a:xfrm>
          <a:prstGeom prst="rect">
            <a:avLst/>
          </a:prstGeom>
          <a:noFill/>
          <a:ln>
            <a:noFill/>
          </a:ln>
        </p:spPr>
      </p:pic>
      <p:pic>
        <p:nvPicPr>
          <p:cNvPr id="144" name="Google Shape;144;p14"/>
          <p:cNvPicPr preferRelativeResize="0"/>
          <p:nvPr/>
        </p:nvPicPr>
        <p:blipFill rotWithShape="1">
          <a:blip r:embed="rId4">
            <a:alphaModFix/>
          </a:blip>
          <a:srcRect b="0" l="0" r="1293" t="88302"/>
          <a:stretch/>
        </p:blipFill>
        <p:spPr>
          <a:xfrm>
            <a:off x="820775" y="3985350"/>
            <a:ext cx="7688701" cy="406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727650"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Page</a:t>
            </a:r>
            <a:endParaRPr/>
          </a:p>
        </p:txBody>
      </p:sp>
      <p:sp>
        <p:nvSpPr>
          <p:cNvPr id="150" name="Google Shape;150;p15"/>
          <p:cNvSpPr txBox="1"/>
          <p:nvPr>
            <p:ph idx="1" type="body"/>
          </p:nvPr>
        </p:nvSpPr>
        <p:spPr>
          <a:xfrm>
            <a:off x="727650" y="4238900"/>
            <a:ext cx="7688700" cy="4062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en"/>
              <a:t>This respective page is divided into four sections. </a:t>
            </a:r>
            <a:r>
              <a:rPr lang="en"/>
              <a:t>The first section of the page consists of the Date, Time and Temperature. The 2nd section of the page consists holds some statistical data, Graphical representation and some facts.</a:t>
            </a:r>
            <a:endParaRPr/>
          </a:p>
        </p:txBody>
      </p:sp>
      <p:pic>
        <p:nvPicPr>
          <p:cNvPr id="151" name="Google Shape;151;p15"/>
          <p:cNvPicPr preferRelativeResize="0"/>
          <p:nvPr/>
        </p:nvPicPr>
        <p:blipFill>
          <a:blip r:embed="rId3">
            <a:alphaModFix/>
          </a:blip>
          <a:stretch>
            <a:fillRect/>
          </a:stretch>
        </p:blipFill>
        <p:spPr>
          <a:xfrm>
            <a:off x="830950" y="687600"/>
            <a:ext cx="7585402" cy="34725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727650"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Page Continued..</a:t>
            </a:r>
            <a:endParaRPr/>
          </a:p>
        </p:txBody>
      </p:sp>
      <p:sp>
        <p:nvSpPr>
          <p:cNvPr id="157" name="Google Shape;157;p16"/>
          <p:cNvSpPr txBox="1"/>
          <p:nvPr>
            <p:ph idx="1" type="body"/>
          </p:nvPr>
        </p:nvSpPr>
        <p:spPr>
          <a:xfrm>
            <a:off x="741675" y="4312525"/>
            <a:ext cx="7688700" cy="406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The third Section holds some Energy conservative tips. The fourth section is for the other university buildings for future use, i.e. If we plan on using this energy dashboard for the other university buildings.</a:t>
            </a:r>
            <a:endParaRPr/>
          </a:p>
        </p:txBody>
      </p:sp>
      <p:pic>
        <p:nvPicPr>
          <p:cNvPr id="158" name="Google Shape;158;p16"/>
          <p:cNvPicPr preferRelativeResize="0"/>
          <p:nvPr/>
        </p:nvPicPr>
        <p:blipFill>
          <a:blip r:embed="rId3">
            <a:alphaModFix/>
          </a:blip>
          <a:stretch>
            <a:fillRect/>
          </a:stretch>
        </p:blipFill>
        <p:spPr>
          <a:xfrm>
            <a:off x="727650" y="645525"/>
            <a:ext cx="7688701" cy="34725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727650"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Page Visualizations</a:t>
            </a:r>
            <a:endParaRPr/>
          </a:p>
        </p:txBody>
      </p:sp>
      <p:sp>
        <p:nvSpPr>
          <p:cNvPr id="164" name="Google Shape;164;p17"/>
          <p:cNvSpPr txBox="1"/>
          <p:nvPr>
            <p:ph idx="1" type="body"/>
          </p:nvPr>
        </p:nvSpPr>
        <p:spPr>
          <a:xfrm>
            <a:off x="383575" y="3342300"/>
            <a:ext cx="2982000" cy="83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Graph Shows the Maximum, Average and Minimum Temperatures of </a:t>
            </a:r>
            <a:r>
              <a:rPr lang="en"/>
              <a:t>the McCoy Building.</a:t>
            </a:r>
            <a:endParaRPr/>
          </a:p>
        </p:txBody>
      </p:sp>
      <p:sp>
        <p:nvSpPr>
          <p:cNvPr id="165" name="Google Shape;165;p17"/>
          <p:cNvSpPr txBox="1"/>
          <p:nvPr>
            <p:ph idx="1" type="body"/>
          </p:nvPr>
        </p:nvSpPr>
        <p:spPr>
          <a:xfrm>
            <a:off x="6005925" y="1035713"/>
            <a:ext cx="2620800" cy="1323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Graph  Shows the Consumption &amp; Temperature readings plotted over Date for the McCoy Building.</a:t>
            </a:r>
            <a:endParaRPr/>
          </a:p>
        </p:txBody>
      </p:sp>
      <p:sp>
        <p:nvSpPr>
          <p:cNvPr id="166" name="Google Shape;166;p17"/>
          <p:cNvSpPr/>
          <p:nvPr/>
        </p:nvSpPr>
        <p:spPr>
          <a:xfrm>
            <a:off x="5332738" y="1518575"/>
            <a:ext cx="494400" cy="3576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7" name="Google Shape;167;p17"/>
          <p:cNvPicPr preferRelativeResize="0"/>
          <p:nvPr/>
        </p:nvPicPr>
        <p:blipFill>
          <a:blip r:embed="rId3">
            <a:alphaModFix/>
          </a:blip>
          <a:stretch>
            <a:fillRect/>
          </a:stretch>
        </p:blipFill>
        <p:spPr>
          <a:xfrm>
            <a:off x="457225" y="592313"/>
            <a:ext cx="4696750" cy="2210125"/>
          </a:xfrm>
          <a:prstGeom prst="rect">
            <a:avLst/>
          </a:prstGeom>
          <a:noFill/>
          <a:ln>
            <a:noFill/>
          </a:ln>
        </p:spPr>
      </p:pic>
      <p:pic>
        <p:nvPicPr>
          <p:cNvPr id="168" name="Google Shape;168;p17"/>
          <p:cNvPicPr preferRelativeResize="0"/>
          <p:nvPr/>
        </p:nvPicPr>
        <p:blipFill>
          <a:blip r:embed="rId4">
            <a:alphaModFix/>
          </a:blip>
          <a:stretch>
            <a:fillRect/>
          </a:stretch>
        </p:blipFill>
        <p:spPr>
          <a:xfrm>
            <a:off x="4048525" y="2859550"/>
            <a:ext cx="4515081" cy="1979149"/>
          </a:xfrm>
          <a:prstGeom prst="rect">
            <a:avLst/>
          </a:prstGeom>
          <a:noFill/>
          <a:ln>
            <a:noFill/>
          </a:ln>
        </p:spPr>
      </p:pic>
      <p:sp>
        <p:nvSpPr>
          <p:cNvPr id="169" name="Google Shape;169;p17"/>
          <p:cNvSpPr/>
          <p:nvPr/>
        </p:nvSpPr>
        <p:spPr>
          <a:xfrm>
            <a:off x="3365575" y="3670325"/>
            <a:ext cx="494400" cy="357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type="title"/>
          </p:nvPr>
        </p:nvSpPr>
        <p:spPr>
          <a:xfrm>
            <a:off x="727650"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Dashboard Page Visualizations </a:t>
            </a:r>
            <a:r>
              <a:rPr lang="en"/>
              <a:t>Continued…</a:t>
            </a:r>
            <a:endParaRPr/>
          </a:p>
        </p:txBody>
      </p:sp>
      <p:sp>
        <p:nvSpPr>
          <p:cNvPr id="175" name="Google Shape;175;p18"/>
          <p:cNvSpPr txBox="1"/>
          <p:nvPr>
            <p:ph idx="1" type="body"/>
          </p:nvPr>
        </p:nvSpPr>
        <p:spPr>
          <a:xfrm>
            <a:off x="383575" y="3331775"/>
            <a:ext cx="2982000" cy="1034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graph Shows the </a:t>
            </a:r>
            <a:r>
              <a:rPr lang="en"/>
              <a:t>total per day of the different types of Thermal Energy (Chilled Water BTUS, Steam BTUS, Electrical BTUS)</a:t>
            </a:r>
            <a:endParaRPr/>
          </a:p>
        </p:txBody>
      </p:sp>
      <p:sp>
        <p:nvSpPr>
          <p:cNvPr id="176" name="Google Shape;176;p18"/>
          <p:cNvSpPr txBox="1"/>
          <p:nvPr>
            <p:ph idx="1" type="body"/>
          </p:nvPr>
        </p:nvSpPr>
        <p:spPr>
          <a:xfrm>
            <a:off x="5564100" y="920025"/>
            <a:ext cx="2777100" cy="1323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graph shows the </a:t>
            </a:r>
            <a:r>
              <a:rPr lang="en"/>
              <a:t>Weekends</a:t>
            </a:r>
            <a:r>
              <a:rPr lang="en"/>
              <a:t> and Working Days  Electricity Consumption for the McCoy Building. The Grey Horizontal shade represents the Weekends and the unshaded part is the working days.</a:t>
            </a:r>
            <a:endParaRPr/>
          </a:p>
        </p:txBody>
      </p:sp>
      <p:sp>
        <p:nvSpPr>
          <p:cNvPr id="177" name="Google Shape;177;p18"/>
          <p:cNvSpPr/>
          <p:nvPr/>
        </p:nvSpPr>
        <p:spPr>
          <a:xfrm>
            <a:off x="3365575" y="3670325"/>
            <a:ext cx="494400" cy="3576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8" name="Google Shape;178;p18"/>
          <p:cNvPicPr preferRelativeResize="0"/>
          <p:nvPr/>
        </p:nvPicPr>
        <p:blipFill>
          <a:blip r:embed="rId3">
            <a:alphaModFix/>
          </a:blip>
          <a:stretch>
            <a:fillRect/>
          </a:stretch>
        </p:blipFill>
        <p:spPr>
          <a:xfrm>
            <a:off x="383600" y="611400"/>
            <a:ext cx="4381201" cy="2171950"/>
          </a:xfrm>
          <a:prstGeom prst="rect">
            <a:avLst/>
          </a:prstGeom>
          <a:noFill/>
          <a:ln>
            <a:noFill/>
          </a:ln>
        </p:spPr>
      </p:pic>
      <p:sp>
        <p:nvSpPr>
          <p:cNvPr id="179" name="Google Shape;179;p18"/>
          <p:cNvSpPr/>
          <p:nvPr/>
        </p:nvSpPr>
        <p:spPr>
          <a:xfrm>
            <a:off x="4917238" y="1402863"/>
            <a:ext cx="494400" cy="3576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18"/>
          <p:cNvPicPr preferRelativeResize="0"/>
          <p:nvPr/>
        </p:nvPicPr>
        <p:blipFill>
          <a:blip r:embed="rId4">
            <a:alphaModFix/>
          </a:blip>
          <a:stretch>
            <a:fillRect/>
          </a:stretch>
        </p:blipFill>
        <p:spPr>
          <a:xfrm>
            <a:off x="4012375" y="2859550"/>
            <a:ext cx="4826850" cy="2131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727638"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Page</a:t>
            </a:r>
            <a:endParaRPr/>
          </a:p>
        </p:txBody>
      </p:sp>
      <p:sp>
        <p:nvSpPr>
          <p:cNvPr id="186" name="Google Shape;186;p19"/>
          <p:cNvSpPr txBox="1"/>
          <p:nvPr/>
        </p:nvSpPr>
        <p:spPr>
          <a:xfrm>
            <a:off x="631650" y="4617575"/>
            <a:ext cx="788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This page is from where u can access the data we are using to plot the graphs in the Dashboard Page.</a:t>
            </a:r>
            <a:endParaRPr>
              <a:solidFill>
                <a:schemeClr val="lt1"/>
              </a:solidFill>
              <a:latin typeface="Lato"/>
              <a:ea typeface="Lato"/>
              <a:cs typeface="Lato"/>
              <a:sym typeface="Lato"/>
            </a:endParaRPr>
          </a:p>
        </p:txBody>
      </p:sp>
      <p:pic>
        <p:nvPicPr>
          <p:cNvPr id="187" name="Google Shape;187;p19"/>
          <p:cNvPicPr preferRelativeResize="0"/>
          <p:nvPr/>
        </p:nvPicPr>
        <p:blipFill>
          <a:blip r:embed="rId3">
            <a:alphaModFix/>
          </a:blip>
          <a:stretch>
            <a:fillRect/>
          </a:stretch>
        </p:blipFill>
        <p:spPr>
          <a:xfrm>
            <a:off x="631675" y="698125"/>
            <a:ext cx="7784674" cy="3845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727638"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Contact Us Page</a:t>
            </a:r>
            <a:endParaRPr/>
          </a:p>
        </p:txBody>
      </p:sp>
      <p:sp>
        <p:nvSpPr>
          <p:cNvPr id="193" name="Google Shape;193;p20"/>
          <p:cNvSpPr txBox="1"/>
          <p:nvPr/>
        </p:nvSpPr>
        <p:spPr>
          <a:xfrm>
            <a:off x="631650" y="4617575"/>
            <a:ext cx="788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Contact Us Page with Email and Phone Number options.</a:t>
            </a:r>
            <a:endParaRPr>
              <a:solidFill>
                <a:schemeClr val="lt1"/>
              </a:solidFill>
              <a:latin typeface="Lato"/>
              <a:ea typeface="Lato"/>
              <a:cs typeface="Lato"/>
              <a:sym typeface="Lato"/>
            </a:endParaRPr>
          </a:p>
        </p:txBody>
      </p:sp>
      <p:pic>
        <p:nvPicPr>
          <p:cNvPr id="194" name="Google Shape;194;p20"/>
          <p:cNvPicPr preferRelativeResize="0"/>
          <p:nvPr/>
        </p:nvPicPr>
        <p:blipFill>
          <a:blip r:embed="rId3">
            <a:alphaModFix/>
          </a:blip>
          <a:stretch>
            <a:fillRect/>
          </a:stretch>
        </p:blipFill>
        <p:spPr>
          <a:xfrm>
            <a:off x="727650" y="687600"/>
            <a:ext cx="7784702" cy="37775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1"/>
          <p:cNvSpPr txBox="1"/>
          <p:nvPr>
            <p:ph type="title"/>
          </p:nvPr>
        </p:nvSpPr>
        <p:spPr>
          <a:xfrm>
            <a:off x="727638"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Team</a:t>
            </a:r>
            <a:endParaRPr/>
          </a:p>
        </p:txBody>
      </p:sp>
      <p:sp>
        <p:nvSpPr>
          <p:cNvPr id="200" name="Google Shape;200;p21"/>
          <p:cNvSpPr txBox="1"/>
          <p:nvPr/>
        </p:nvSpPr>
        <p:spPr>
          <a:xfrm>
            <a:off x="631675" y="4543950"/>
            <a:ext cx="788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201" name="Google Shape;201;p21"/>
          <p:cNvPicPr preferRelativeResize="0"/>
          <p:nvPr/>
        </p:nvPicPr>
        <p:blipFill>
          <a:blip r:embed="rId3">
            <a:alphaModFix/>
          </a:blip>
          <a:stretch>
            <a:fillRect/>
          </a:stretch>
        </p:blipFill>
        <p:spPr>
          <a:xfrm>
            <a:off x="727650" y="687600"/>
            <a:ext cx="7789248" cy="3856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